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2" r:id="rId4"/>
    <p:sldId id="258" r:id="rId5"/>
    <p:sldId id="283" r:id="rId6"/>
    <p:sldId id="284" r:id="rId7"/>
    <p:sldId id="259" r:id="rId8"/>
    <p:sldId id="260" r:id="rId9"/>
    <p:sldId id="261" r:id="rId10"/>
    <p:sldId id="264" r:id="rId11"/>
    <p:sldId id="265" r:id="rId12"/>
    <p:sldId id="266" r:id="rId13"/>
    <p:sldId id="285" r:id="rId14"/>
    <p:sldId id="286" r:id="rId15"/>
    <p:sldId id="287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669900"/>
    <a:srgbClr val="CC0066"/>
    <a:srgbClr val="FC4B0C"/>
    <a:srgbClr val="3BEE32"/>
    <a:srgbClr val="F90FD2"/>
    <a:srgbClr val="F81095"/>
    <a:srgbClr val="97E622"/>
    <a:srgbClr val="EE1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Hoja2!$D$5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CBFC8EDA-37ED-4150-A3D1-1F12EA9EBFB5}" type="SERIESNAME">
                      <a:rPr lang="en-US"/>
                      <a:pPr/>
                      <a:t>[NOMBRE DE LA SERIE]</a:t>
                    </a:fld>
                    <a:fld id="{4F8DA652-1FB3-4C48-83C5-747529F1D10E}" type="VALUE">
                      <a:rPr lang="en-US" baseline="0"/>
                      <a:pPr/>
                      <a:t>[VALOR]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err="1"/>
                      <a:t>Túria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B1088C81-93D4-4E23-906A-FB91737BE5A1}" type="SERIESNAME">
                      <a:rPr lang="en-US"/>
                      <a:pPr/>
                      <a:t>[NOMBRE DE LA SERIE]</a:t>
                    </a:fld>
                    <a:r>
                      <a:rPr lang="en-US" baseline="0"/>
                      <a:t> </a:t>
                    </a:r>
                    <a:fld id="{4B9D761C-C7C2-4FEF-A0B8-A886925C0DD2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, Xúquer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091B1A9-3E42-40CB-AB36-68EC307217AE}" type="SERIESNAME">
                      <a:rPr lang="en-US"/>
                      <a:pPr/>
                      <a:t>[NOMBRE DE LA SERIE]</a:t>
                    </a:fld>
                    <a:fld id="{20616B77-4EFA-4C80-977C-9C89F841D819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, Vega Baja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BC2C7F03-1B1D-4AA2-8B50-8AEC49D21321}" type="SERIESNAME">
                      <a:rPr lang="en-US"/>
                      <a:pPr/>
                      <a:t>[NOMBRE DE LA SERIE]</a:t>
                    </a:fld>
                    <a:fld id="{7C07AEAF-EE60-450F-A3ED-EB75D2912955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, prov. Vlc 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Hoja2!$C$6:$C$9</c:f>
              <c:numCache>
                <c:formatCode>General</c:formatCode>
                <c:ptCount val="4"/>
                <c:pt idx="0">
                  <c:v>1957</c:v>
                </c:pt>
                <c:pt idx="1">
                  <c:v>1982</c:v>
                </c:pt>
                <c:pt idx="2">
                  <c:v>2019</c:v>
                </c:pt>
                <c:pt idx="3">
                  <c:v>2023</c:v>
                </c:pt>
              </c:numCache>
            </c:numRef>
          </c:cat>
          <c:val>
            <c:numRef>
              <c:f>Hoja2!$D$6:$D$9</c:f>
              <c:numCache>
                <c:formatCode>General</c:formatCode>
                <c:ptCount val="4"/>
                <c:pt idx="0">
                  <c:v>81</c:v>
                </c:pt>
                <c:pt idx="1">
                  <c:v>38</c:v>
                </c:pt>
                <c:pt idx="2">
                  <c:v>7</c:v>
                </c:pt>
                <c:pt idx="3">
                  <c:v>228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19135360"/>
        <c:axId val="-1419134816"/>
      </c:lineChart>
      <c:catAx>
        <c:axId val="-141913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19134816"/>
        <c:crosses val="autoZero"/>
        <c:auto val="1"/>
        <c:lblAlgn val="ctr"/>
        <c:lblOffset val="100"/>
        <c:noMultiLvlLbl val="0"/>
      </c:catAx>
      <c:valAx>
        <c:axId val="-141913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19135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Hoja2!$D$31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E6E051F-655D-4F50-8FE7-C785489925AC}" type="VALUE">
                      <a:rPr lang="en-US" sz="1000"/>
                      <a:pPr/>
                      <a:t>[VALOR]</a:t>
                    </a:fld>
                    <a:r>
                      <a:rPr lang="en-US" sz="1000"/>
                      <a:t>, Xàbia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4CF41E9-ED07-4832-8C9E-CE4EB1332964}" type="VALUE">
                      <a:rPr lang="en-US" sz="1000"/>
                      <a:pPr/>
                      <a:t>[VALOR]</a:t>
                    </a:fld>
                    <a:r>
                      <a:rPr lang="en-US" sz="1000"/>
                      <a:t>, Casas del Barón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D8476ED-C845-4C4F-B5F6-91B1DF5078EA}" type="VALUE">
                      <a:rPr lang="en-US" sz="1000"/>
                      <a:pPr/>
                      <a:t>[VALOR]</a:t>
                    </a:fld>
                    <a:r>
                      <a:rPr lang="en-US" sz="1000"/>
                      <a:t>, Cofrentes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93CDD4F2-CCBD-429D-BC6E-9783C5605095}" type="VALUE">
                      <a:rPr lang="en-US" sz="1000"/>
                      <a:pPr/>
                      <a:t>[VALOR]</a:t>
                    </a:fld>
                    <a:r>
                      <a:rPr lang="en-US" sz="1000"/>
                      <a:t>, Oliva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2CD0EA07-6EBD-463F-96B5-722F98A407BC}" type="VALUE">
                      <a:rPr lang="en-US"/>
                      <a:pPr/>
                      <a:t>[VALOR]</a:t>
                    </a:fld>
                    <a:r>
                      <a:rPr lang="en-US"/>
                      <a:t>, Turís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85DA3818-E305-4A27-992D-9A99B3CF5417}" type="VALUE">
                      <a:rPr lang="en-US"/>
                      <a:pPr/>
                      <a:t>[VALOR]</a:t>
                    </a:fld>
                    <a:r>
                      <a:rPr lang="en-US"/>
                      <a:t>, Chiva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0F95312F-AF05-4DA8-85EE-73B8A74C12AF}" type="VALUE">
                      <a:rPr lang="en-US"/>
                      <a:pPr/>
                      <a:t>[VALOR]</a:t>
                    </a:fld>
                    <a:r>
                      <a:rPr lang="en-US"/>
                      <a:t>, Buñol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Hoja2!$C$32:$C$38</c:f>
              <c:numCache>
                <c:formatCode>General</c:formatCode>
                <c:ptCount val="7"/>
                <c:pt idx="0">
                  <c:v>1957</c:v>
                </c:pt>
                <c:pt idx="1">
                  <c:v>1982</c:v>
                </c:pt>
                <c:pt idx="2">
                  <c:v>1982</c:v>
                </c:pt>
                <c:pt idx="3">
                  <c:v>1987</c:v>
                </c:pt>
                <c:pt idx="4">
                  <c:v>2024</c:v>
                </c:pt>
                <c:pt idx="5">
                  <c:v>2024</c:v>
                </c:pt>
                <c:pt idx="6">
                  <c:v>2024</c:v>
                </c:pt>
              </c:numCache>
            </c:numRef>
          </c:cat>
          <c:val>
            <c:numRef>
              <c:f>Hoja2!$D$32:$D$38</c:f>
              <c:numCache>
                <c:formatCode>General</c:formatCode>
                <c:ptCount val="7"/>
                <c:pt idx="0">
                  <c:v>878</c:v>
                </c:pt>
                <c:pt idx="1">
                  <c:v>882</c:v>
                </c:pt>
                <c:pt idx="2">
                  <c:v>550</c:v>
                </c:pt>
                <c:pt idx="3">
                  <c:v>817</c:v>
                </c:pt>
                <c:pt idx="4">
                  <c:v>772</c:v>
                </c:pt>
                <c:pt idx="5">
                  <c:v>615</c:v>
                </c:pt>
                <c:pt idx="6">
                  <c:v>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419141344"/>
        <c:axId val="-1694050112"/>
      </c:barChart>
      <c:catAx>
        <c:axId val="-141914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694050112"/>
        <c:crosses val="autoZero"/>
        <c:auto val="1"/>
        <c:lblAlgn val="ctr"/>
        <c:lblOffset val="100"/>
        <c:noMultiLvlLbl val="0"/>
      </c:catAx>
      <c:valAx>
        <c:axId val="-169405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19141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Hoja2!$D$55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2023000-B5DE-4A40-9BC2-BCE6E38A1DF6}" type="VALUE">
                      <a:rPr lang="en-US"/>
                      <a:pPr/>
                      <a:t>[VALOR]</a:t>
                    </a:fld>
                    <a:r>
                      <a:rPr lang="en-US"/>
                      <a:t>, Millars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4C303A9-C867-4634-85C7-16B7624403F1}" type="VALUE">
                      <a:rPr lang="en-US"/>
                      <a:pPr/>
                      <a:t>[VALOR]</a:t>
                    </a:fld>
                    <a:r>
                      <a:rPr lang="en-US"/>
                      <a:t>, Túria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D27DD0F-4C31-4145-82F6-3AFDBC69D23D}" type="VALUE">
                      <a:rPr lang="en-US"/>
                      <a:pPr/>
                      <a:t>[VALOR]</a:t>
                    </a:fld>
                    <a:r>
                      <a:rPr lang="en-US"/>
                      <a:t>, Xúquer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39E8E5F-9548-4782-9522-346ACACF4DA0}" type="VALUE">
                      <a:rPr lang="en-US"/>
                      <a:pPr/>
                      <a:t>[VALOR]</a:t>
                    </a:fld>
                    <a:r>
                      <a:rPr lang="en-US"/>
                      <a:t>, Poyo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E689D5BC-6EA4-46D9-BB5D-6A20F373EBAD}" type="VALUE">
                      <a:rPr lang="en-US"/>
                      <a:pPr/>
                      <a:t>[VALOR]</a:t>
                    </a:fld>
                    <a:r>
                      <a:rPr lang="en-US"/>
                      <a:t>, Magre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7FF54B5-3523-4FF6-BF56-EA4060CDC353}" type="VALUE">
                      <a:rPr lang="es-ES"/>
                      <a:pPr/>
                      <a:t>[VALOR]</a:t>
                    </a:fld>
                    <a:r>
                      <a:rPr lang="es-ES"/>
                      <a:t>, salida nuevo cauce Túria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Hoja2!$C$56:$C$61</c:f>
              <c:numCache>
                <c:formatCode>General</c:formatCode>
                <c:ptCount val="6"/>
                <c:pt idx="0">
                  <c:v>1922</c:v>
                </c:pt>
                <c:pt idx="1">
                  <c:v>1957</c:v>
                </c:pt>
                <c:pt idx="2">
                  <c:v>1982</c:v>
                </c:pt>
                <c:pt idx="3">
                  <c:v>2024</c:v>
                </c:pt>
                <c:pt idx="4">
                  <c:v>2024</c:v>
                </c:pt>
                <c:pt idx="5">
                  <c:v>2024</c:v>
                </c:pt>
              </c:numCache>
            </c:numRef>
          </c:cat>
          <c:val>
            <c:numRef>
              <c:f>Hoja2!$D$56:$D$61</c:f>
              <c:numCache>
                <c:formatCode>General</c:formatCode>
                <c:ptCount val="6"/>
                <c:pt idx="0">
                  <c:v>2900</c:v>
                </c:pt>
                <c:pt idx="1">
                  <c:v>3700</c:v>
                </c:pt>
                <c:pt idx="2">
                  <c:v>16000</c:v>
                </c:pt>
                <c:pt idx="3">
                  <c:v>4500</c:v>
                </c:pt>
                <c:pt idx="4">
                  <c:v>4000</c:v>
                </c:pt>
                <c:pt idx="5">
                  <c:v>2500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83659008"/>
        <c:axId val="-1483667712"/>
      </c:barChart>
      <c:catAx>
        <c:axId val="-148365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83667712"/>
        <c:crosses val="autoZero"/>
        <c:auto val="1"/>
        <c:lblAlgn val="ctr"/>
        <c:lblOffset val="100"/>
        <c:noMultiLvlLbl val="0"/>
      </c:catAx>
      <c:valAx>
        <c:axId val="-148366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8365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Hoja2!$D$71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Hoja2!$C$72:$C$75</c:f>
              <c:strCache>
                <c:ptCount val="4"/>
                <c:pt idx="0">
                  <c:v>río Xùquer</c:v>
                </c:pt>
                <c:pt idx="1">
                  <c:v>río Túria</c:v>
                </c:pt>
                <c:pt idx="2">
                  <c:v>rambla del Poyo</c:v>
                </c:pt>
                <c:pt idx="3">
                  <c:v>río Sot</c:v>
                </c:pt>
              </c:strCache>
            </c:strRef>
          </c:cat>
          <c:val>
            <c:numRef>
              <c:f>Hoja2!$D$72:$D$75</c:f>
              <c:numCache>
                <c:formatCode>General</c:formatCode>
                <c:ptCount val="4"/>
                <c:pt idx="0">
                  <c:v>21600</c:v>
                </c:pt>
                <c:pt idx="1">
                  <c:v>6400</c:v>
                </c:pt>
                <c:pt idx="2">
                  <c:v>480</c:v>
                </c:pt>
                <c:pt idx="3">
                  <c:v>250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83673152"/>
        <c:axId val="-1483673696"/>
      </c:barChart>
      <c:catAx>
        <c:axId val="-148367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83673696"/>
        <c:crosses val="autoZero"/>
        <c:auto val="1"/>
        <c:lblAlgn val="ctr"/>
        <c:lblOffset val="100"/>
        <c:noMultiLvlLbl val="0"/>
      </c:catAx>
      <c:valAx>
        <c:axId val="-148367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8367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8112F-151D-4798-ACF9-F9D7890A85F2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15DAE-7C04-43A0-A6A7-0FB5B9EA14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74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15DAE-7C04-43A0-A6A7-0FB5B9EA142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03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15DAE-7C04-43A0-A6A7-0FB5B9EA142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858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15DAE-7C04-43A0-A6A7-0FB5B9EA142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957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74A5C9-3E83-354F-BBD7-E6F3AC99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8259C51-DD96-313D-2CF7-B5E166D27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68A5911-1298-31E9-130A-7529540E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8053CB9-734D-38CF-9151-E01F9B97E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3DE2754-8B5C-7A35-0F17-C5D690F6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70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397179-ED8D-25CB-E765-453F3A8EF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04DA9E4-60B1-A040-5203-3F0BA7092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A848119-7B64-FFC5-4503-DC6D55BE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CC1225F-DAED-1019-F2B9-F2065214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CF44A74-4EFA-2D3A-9040-9FC5B8D2B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2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A045606-538D-D645-B55A-700B54ED8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041FB5C-1A75-34E5-EA49-4742D03BE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9C66A3B-A42C-98C7-087A-16C6D6B38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83102E5-DD44-A169-281E-F845D4FB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0013820-76F3-84A7-C1DB-BAACB9FD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80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EC6046-CEA7-AC79-B84D-6E433A28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033238-53B6-3BAE-F2D3-7BB81B80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9EDD521-4E82-58EC-59DC-6F7956BF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F2B1AB0-8FFB-27DE-7084-B6CF9726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1D9B50D-4A44-AA7A-EBF1-81F4D0B4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55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A1908C-DC8A-442E-72C8-51DE5D244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245B97F-B903-6552-04B2-1E2F362BA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FE99717-191A-8E15-C5C8-CA63B6E0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281714A-5063-1466-3306-09B0B457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A2045E0-674F-AF1F-44CF-335BF047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03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81E44E-6128-ECEB-000F-6B1A6FA9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D80DE04-0E50-06CB-7BD7-1A362C067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C3FD78B-757B-2AA2-B074-A4746D400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048A0B4-46C6-2DE5-6AAF-7EDF5C92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DDB30A4-B49A-294C-1FB4-E78042B6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D1A11B8-012D-A14E-6362-B06FC73B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1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15DE79-CDD8-4AF1-13B3-E50075DE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3275BEB-E8C2-8989-4C09-89F90750C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FB3BECF-DB6C-C89F-6C01-3D78FD572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B1C813C-2423-D5FB-9232-F17B3FC9D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6C4FC2C-31E6-7F3F-599B-8321114E4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B2E3044-AE58-7B4B-A983-B9B839DB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99398313-B0C3-FC1E-9552-258D547E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BC64CAA-FC01-5BB6-8504-EEC5EB17B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22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27231D-F839-C7AF-F3C1-C70231EFE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F3D82AB-22D7-8090-6977-7C3D98F0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1ADA2D0-7D21-5AA1-107C-6F08CE769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D67E579-09B7-F339-A671-81AEE187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3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E1C9CF9-6EBF-4A39-2C95-491AC72F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3E201EC2-FBED-D65B-5409-8C1BCFBE7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BA5EF3E-F8CD-AE7B-824E-03DFF8C0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79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155FF3-87F2-429B-029B-59C654C8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09FE25D-A4CE-83F7-6C00-338D9E0B3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51CFE28-185B-E1E7-BB6E-9D7DC7F6E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1360401-5F9E-A5EB-BC62-C12046B8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EBED38E-CBCF-C6FC-4ACC-711039CA0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48D486-7AC3-7897-100D-71120138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66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6583E3-1BE2-647E-42D2-C7C80D765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F2FB173-DF58-C250-AFCF-588E27C65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51940B9-3AD7-65F8-FBEF-AA422187F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2EF5353-3004-A513-F610-CD33EAB5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C7F5EEE-3F2C-2C70-128C-6D55F94C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87A663F-F0BE-435A-7D46-BA4A2D32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2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F01B93F4-2DA5-8818-9E2B-B87F3876D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0D97349-7D45-B7EE-E06B-97FA735CE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5D5DE2-D8E7-2956-8402-1D6A9FB79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90D0-4955-4724-81A8-205D4DD39E31}" type="datetimeFigureOut">
              <a:rPr lang="es-ES" smtClean="0"/>
              <a:t>14/07/2025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DD0B64D-C551-D649-DFB1-B29C8DEC6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93A0167-EC88-81EC-AE69-B8D73A694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5D15C-020B-4D5C-BE4D-AB7909450D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556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90C412-2242-5251-69DA-82EC07AA4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1706"/>
            <a:ext cx="9144000" cy="4249975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4400" b="1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29 de octubre de 2024:</a:t>
            </a:r>
            <a:br>
              <a:rPr lang="es-ES" sz="4400" b="1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4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la catástrofe medioambiental a la regeneración territorial</a:t>
            </a:r>
            <a:r>
              <a:rPr lang="es-ES" sz="4400" b="1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4400" b="1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4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24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Bases para un Plan de Regeneración</a:t>
            </a:r>
            <a:r>
              <a:rPr lang="es-E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Informe del Colegio Oficial de Biólogos de la Comunidad Valenciana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B3A24F-5959-6063-7560-E01CF787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0747" y="5124002"/>
            <a:ext cx="4956802" cy="1311522"/>
          </a:xfrm>
        </p:spPr>
        <p:txBody>
          <a:bodyPr>
            <a:normAutofit fontScale="85000" lnSpcReduction="20000"/>
          </a:bodyPr>
          <a:lstStyle/>
          <a:p>
            <a:endParaRPr lang="es-ES" dirty="0"/>
          </a:p>
          <a:p>
            <a:endParaRPr lang="es-ES" dirty="0"/>
          </a:p>
          <a:p>
            <a:pPr algn="r"/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s-ES" dirty="0"/>
          </a:p>
          <a:p>
            <a:pPr algn="r"/>
            <a:endParaRPr lang="es-ES" dirty="0"/>
          </a:p>
          <a:p>
            <a:pPr algn="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81" y="5675433"/>
            <a:ext cx="1538435" cy="7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7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1F49A5-F8E1-1BFF-08A3-C8D74ED64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511"/>
            <a:ext cx="10515600" cy="989222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Regeneración como propuesta-marco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3F202A3-B774-BBA6-14A6-DB0D39817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91800" cy="402703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es-E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ecuperación de lo perdido, sino también el aporte de lo nuevo.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Deconstrucción, incluso el repliegue, de lo que ya no es </a:t>
            </a:r>
            <a:r>
              <a:rPr lang="es-ES" sz="24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mantenible</a:t>
            </a: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s-ES" sz="2400" b="1" dirty="0" smtClean="0">
                <a:latin typeface="Arial" panose="020B0604020202020204" pitchFamily="34" charset="0"/>
              </a:rPr>
              <a:t>Restauración de lo que fue </a:t>
            </a:r>
            <a:r>
              <a:rPr lang="es-ES" sz="2400" b="1" dirty="0" err="1" smtClean="0">
                <a:latin typeface="Arial" panose="020B0604020202020204" pitchFamily="34" charset="0"/>
              </a:rPr>
              <a:t>irreflexiblemente</a:t>
            </a:r>
            <a:r>
              <a:rPr lang="es-ES" sz="2400" b="1" dirty="0" smtClean="0">
                <a:latin typeface="Arial" panose="020B0604020202020204" pitchFamily="34" charset="0"/>
              </a:rPr>
              <a:t> suprimido, perturbado o degradado.</a:t>
            </a:r>
            <a:endParaRPr lang="es-ES" sz="24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8B9FA0D-1681-130E-ABE2-39672E24D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64174" y="1825625"/>
            <a:ext cx="3896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es-ES" sz="2400" b="1" dirty="0">
              <a:latin typeface="Arial" panose="020B0604020202020204" pitchFamily="34" charset="0"/>
            </a:endParaRPr>
          </a:p>
        </p:txBody>
      </p:sp>
      <p:pic>
        <p:nvPicPr>
          <p:cNvPr id="8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5618672" y="5941524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89579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DBE14A-F1F5-BFD4-A598-793EC26A4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 </a:t>
            </a:r>
            <a:r>
              <a:rPr lang="es-E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 </a:t>
            </a:r>
            <a:r>
              <a:rPr lang="es-E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</a:t>
            </a:r>
            <a:r>
              <a:rPr lang="es-E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Regeneración: </a:t>
            </a:r>
            <a:r>
              <a:rPr lang="es-E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las 30 R</a:t>
            </a:r>
            <a:endParaRPr lang="es-ES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801FAD3-70A6-EE9A-5E40-F9ECC1E697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1. Las infraestructuras hidráulicas deben ser la última de las opciones a elegir, a la hora de afrontar una problemática </a:t>
            </a:r>
            <a:r>
              <a:rPr lang="es-ES" sz="2000" b="1" dirty="0" err="1" smtClean="0"/>
              <a:t>inundatoria</a:t>
            </a:r>
            <a:r>
              <a:rPr lang="es-ES" sz="2000" b="1" dirty="0" smtClean="0"/>
              <a:t> de carácter básicamente hidrológico, más que hidráulico.</a:t>
            </a:r>
          </a:p>
          <a:p>
            <a:pPr marL="0" indent="0">
              <a:buNone/>
            </a:pPr>
            <a:r>
              <a:rPr lang="es-ES" sz="2000" b="1" dirty="0" smtClean="0"/>
              <a:t>Las intervenciones </a:t>
            </a:r>
            <a:r>
              <a:rPr lang="es-ES" sz="2000" b="1" dirty="0" err="1" smtClean="0"/>
              <a:t>extrahidráulicas</a:t>
            </a:r>
            <a:r>
              <a:rPr lang="es-ES" sz="2000" b="1" dirty="0" smtClean="0"/>
              <a:t> son las que preferentemente se contemplen, incluso </a:t>
            </a:r>
            <a:r>
              <a:rPr lang="es-ES" sz="2000" b="1" dirty="0" err="1" smtClean="0"/>
              <a:t>transhidrológicas</a:t>
            </a:r>
            <a:r>
              <a:rPr lang="es-ES" sz="2000" b="1" dirty="0" smtClean="0"/>
              <a:t> –aquellas de carácter ecológico, económico, social, urbanístico-.</a:t>
            </a:r>
            <a:endParaRPr lang="es-ES" sz="2000" b="1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/>
              <a:t>2. Las infraestructuras hidráulicas que se ejecuten, </a:t>
            </a:r>
            <a:r>
              <a:rPr lang="es-ES" sz="2000" b="1" dirty="0" smtClean="0"/>
              <a:t>deberán </a:t>
            </a:r>
            <a:r>
              <a:rPr lang="es-ES" sz="2000" b="1" dirty="0"/>
              <a:t>ir </a:t>
            </a:r>
            <a:r>
              <a:rPr lang="es-ES" sz="2000" b="1" dirty="0" smtClean="0"/>
              <a:t>acompañadas </a:t>
            </a:r>
            <a:r>
              <a:rPr lang="es-ES" sz="2000" b="1" dirty="0"/>
              <a:t>con medidas </a:t>
            </a:r>
            <a:r>
              <a:rPr lang="es-ES" sz="2000" b="1" dirty="0" smtClean="0"/>
              <a:t>complementarias para aumentar su </a:t>
            </a:r>
            <a:r>
              <a:rPr lang="es-ES" sz="2000" b="1" dirty="0" err="1" smtClean="0"/>
              <a:t>resiliencia</a:t>
            </a:r>
            <a:r>
              <a:rPr lang="es-ES" sz="2000" b="1" dirty="0" smtClean="0"/>
              <a:t>, en el mayor número posible.</a:t>
            </a:r>
            <a:endParaRPr lang="es-ES" sz="2000" b="1" dirty="0"/>
          </a:p>
        </p:txBody>
      </p:sp>
      <p:pic>
        <p:nvPicPr>
          <p:cNvPr id="11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5644551" y="5992510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2089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753C83-9293-1874-7095-7B5EE8FF5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831"/>
          </a:xfrm>
        </p:spPr>
        <p:txBody>
          <a:bodyPr/>
          <a:lstStyle/>
          <a:p>
            <a:pPr algn="ctr"/>
            <a:r>
              <a:rPr lang="es-E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Las 30 R</a:t>
            </a:r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>
          <a:xfrm>
            <a:off x="838200" y="1362974"/>
            <a:ext cx="10798834" cy="4425351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_tradnl" i="1" dirty="0"/>
              <a:t>Recuperación</a:t>
            </a:r>
            <a:r>
              <a:rPr lang="es-ES_tradnl" dirty="0"/>
              <a:t> de la cubierta vegetal en áreas forestales, dotándola de un grado de recubrimiento, una densidad y una estratificación adecuadas para disminuir todo lo posible la escorrentía tras precipitaciones intensas (R1).</a:t>
            </a:r>
            <a:endParaRPr lang="es-ES" dirty="0"/>
          </a:p>
          <a:p>
            <a:pPr lvl="0"/>
            <a:r>
              <a:rPr lang="es-ES_tradnl" dirty="0"/>
              <a:t>Fomento de la </a:t>
            </a:r>
            <a:r>
              <a:rPr lang="es-ES_tradnl" i="1" dirty="0" err="1"/>
              <a:t>Resiliencia</a:t>
            </a:r>
            <a:r>
              <a:rPr lang="es-ES_tradnl" dirty="0"/>
              <a:t> de los ecosistemas forestales frente a perturbaciones como el estrés hídrico o el fuego forestal, alteraciones intensificadas por el cambio climático (R2).</a:t>
            </a:r>
            <a:endParaRPr lang="es-ES" dirty="0"/>
          </a:p>
          <a:p>
            <a:pPr lvl="0"/>
            <a:r>
              <a:rPr lang="es-ES_tradnl" i="1" dirty="0"/>
              <a:t>Reforestación</a:t>
            </a:r>
            <a:r>
              <a:rPr lang="es-ES_tradnl" dirty="0"/>
              <a:t> de todos los terrenos de las vertientes de las cuencas abandonados por el cultivo, incluso de aquellas áreas hoy todavía cultivadas pero de baja productividad agraria y alta </a:t>
            </a:r>
            <a:r>
              <a:rPr lang="es-ES_tradnl" dirty="0" err="1"/>
              <a:t>erosionabilidad</a:t>
            </a:r>
            <a:r>
              <a:rPr lang="es-ES_tradnl" dirty="0"/>
              <a:t> (R3).</a:t>
            </a:r>
            <a:endParaRPr lang="es-ES" dirty="0"/>
          </a:p>
          <a:p>
            <a:pPr lvl="0"/>
            <a:r>
              <a:rPr lang="es-ES_tradnl" i="1" dirty="0"/>
              <a:t>Reintroducción</a:t>
            </a:r>
            <a:r>
              <a:rPr lang="es-ES_tradnl" dirty="0"/>
              <a:t> del paisaje arbóreo tradicional del secano valenciano –una formación mixta de especies como el algarrobo, el olivo y el almendro- por su papel moderador de la escorrentía y la erosión (R4).</a:t>
            </a:r>
            <a:endParaRPr lang="es-ES" dirty="0"/>
          </a:p>
          <a:p>
            <a:pPr lvl="0"/>
            <a:r>
              <a:rPr lang="es-ES_tradnl" i="1" dirty="0"/>
              <a:t>Restauración</a:t>
            </a:r>
            <a:r>
              <a:rPr lang="es-ES_tradnl" dirty="0"/>
              <a:t> cuantitativa y cualitativa de los suelos de las vertientes de las cuencas, aprovechando en particular, junto a otras medidas, el papel protector de la vegetación forestal o agraria (R5).</a:t>
            </a:r>
            <a:endParaRPr lang="es-ES" dirty="0"/>
          </a:p>
          <a:p>
            <a:pPr lvl="0"/>
            <a:r>
              <a:rPr lang="es-ES_tradnl" i="1" dirty="0"/>
              <a:t>Reducción</a:t>
            </a:r>
            <a:r>
              <a:rPr lang="es-ES_tradnl" dirty="0"/>
              <a:t> generalizada de la erosión hídrica a fin de disminuir drásticamente la materia </a:t>
            </a:r>
            <a:r>
              <a:rPr lang="es-ES_tradnl" dirty="0" err="1"/>
              <a:t>particulada</a:t>
            </a:r>
            <a:r>
              <a:rPr lang="es-ES_tradnl" dirty="0"/>
              <a:t> contenida en las aguas de escorrentía (R6).</a:t>
            </a:r>
            <a:endParaRPr lang="es-ES" dirty="0"/>
          </a:p>
          <a:p>
            <a:pPr lvl="0"/>
            <a:r>
              <a:rPr lang="es-ES_tradnl" i="1" dirty="0"/>
              <a:t>Reacondicionamiento</a:t>
            </a:r>
            <a:r>
              <a:rPr lang="es-ES_tradnl" dirty="0"/>
              <a:t> de bancales y terrazas, reparando sus desperfectos y plantándolos con variedades arbóreas o arbustivas (R7</a:t>
            </a:r>
            <a:r>
              <a:rPr lang="es-ES_tradnl" dirty="0" smtClean="0"/>
              <a:t>).</a:t>
            </a:r>
          </a:p>
          <a:p>
            <a:pPr lvl="0"/>
            <a:r>
              <a:rPr lang="es-ES_tradnl" i="1" dirty="0" smtClean="0"/>
              <a:t>Repoblación</a:t>
            </a:r>
            <a:r>
              <a:rPr lang="es-ES_tradnl" dirty="0" smtClean="0"/>
              <a:t> </a:t>
            </a:r>
            <a:r>
              <a:rPr lang="es-ES_tradnl" dirty="0"/>
              <a:t>forestal de todos aquellos bancales y terrazas irrecuperables para el cultivo a causa de su deterioro (R8).</a:t>
            </a:r>
            <a:endParaRPr lang="es-ES" dirty="0"/>
          </a:p>
          <a:p>
            <a:pPr lvl="0"/>
            <a:r>
              <a:rPr lang="es-ES_tradnl" i="1" dirty="0"/>
              <a:t>Reinstauración</a:t>
            </a:r>
            <a:r>
              <a:rPr lang="es-ES_tradnl" dirty="0"/>
              <a:t> de la vegetación propia de riberas fluviales y ramblas por su papel de frenado de la velocidad del agua y favorecimiento de la sedimentación de sólidos en suspensión (R9).</a:t>
            </a:r>
            <a:endParaRPr lang="es-ES" dirty="0"/>
          </a:p>
          <a:p>
            <a:pPr lvl="0"/>
            <a:r>
              <a:rPr lang="es-ES_tradnl" i="1" dirty="0"/>
              <a:t>Rehabilitación</a:t>
            </a:r>
            <a:r>
              <a:rPr lang="es-ES_tradnl" dirty="0"/>
              <a:t>, cuando resulte conveniente, de motas y ribazos por idénticos motivos (R10).</a:t>
            </a:r>
            <a:endParaRPr lang="es-ES" dirty="0"/>
          </a:p>
          <a:p>
            <a:pPr lvl="0"/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>
          <a:xfrm>
            <a:off x="11723297" y="1690688"/>
            <a:ext cx="182593" cy="4351338"/>
          </a:xfrm>
        </p:spPr>
        <p:txBody>
          <a:bodyPr>
            <a:normAutofit fontScale="55000" lnSpcReduction="20000"/>
          </a:bodyPr>
          <a:lstStyle/>
          <a:p>
            <a:endParaRPr lang="es-ES" dirty="0"/>
          </a:p>
        </p:txBody>
      </p:sp>
      <p:pic>
        <p:nvPicPr>
          <p:cNvPr id="10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5627297" y="5946343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403293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464"/>
          </a:xfrm>
        </p:spPr>
        <p:txBody>
          <a:bodyPr>
            <a:normAutofit/>
          </a:bodyPr>
          <a:lstStyle/>
          <a:p>
            <a:pPr algn="ctr"/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Las 30 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17518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_tradnl" i="1" dirty="0" smtClean="0"/>
              <a:t>Rescate</a:t>
            </a:r>
            <a:r>
              <a:rPr lang="es-ES_tradnl" dirty="0" smtClean="0"/>
              <a:t> de humedales por su comprobado papel amortiguador de las crecidas fluviales (R11).</a:t>
            </a:r>
            <a:endParaRPr lang="es-ES" dirty="0" smtClean="0"/>
          </a:p>
          <a:p>
            <a:pPr lvl="0"/>
            <a:r>
              <a:rPr lang="es-ES_tradnl" i="1" dirty="0" smtClean="0"/>
              <a:t>Reserva</a:t>
            </a:r>
            <a:r>
              <a:rPr lang="es-ES_tradnl" dirty="0" smtClean="0"/>
              <a:t> de determinadas zonas inundables para que puedan funcionar como superficies de laminación de las crecidas (R12).</a:t>
            </a:r>
            <a:endParaRPr lang="es-ES" dirty="0" smtClean="0"/>
          </a:p>
          <a:p>
            <a:pPr lvl="0"/>
            <a:r>
              <a:rPr lang="es-ES_tradnl" i="1" dirty="0" smtClean="0"/>
              <a:t>Recarga</a:t>
            </a:r>
            <a:r>
              <a:rPr lang="es-ES_tradnl" dirty="0" smtClean="0"/>
              <a:t> de acuíferos a partir de caudales extraordinarios ligados a las crecidas de ríos y a las avenidas de ramblas y barrancos cuando las litologías de cauces, humedales y áreas inundables </a:t>
            </a:r>
            <a:r>
              <a:rPr lang="es-ES_tradnl" dirty="0" err="1" smtClean="0"/>
              <a:t>antropogénicas</a:t>
            </a:r>
            <a:r>
              <a:rPr lang="es-ES_tradnl" dirty="0" smtClean="0"/>
              <a:t> lo permitan por su alta permeabilidad (R13).</a:t>
            </a:r>
            <a:endParaRPr lang="es-ES" dirty="0" smtClean="0"/>
          </a:p>
          <a:p>
            <a:pPr lvl="0"/>
            <a:r>
              <a:rPr lang="es-ES_tradnl" i="1" dirty="0" smtClean="0"/>
              <a:t>Reposición</a:t>
            </a:r>
            <a:r>
              <a:rPr lang="es-ES_tradnl" dirty="0" smtClean="0"/>
              <a:t> de la primitiva red fluvial cuando esta ha sido sustancialmente alterada por las actividades antrópicas, actuales o pasadas (R14).</a:t>
            </a:r>
            <a:endParaRPr lang="es-ES" dirty="0" smtClean="0"/>
          </a:p>
          <a:p>
            <a:pPr lvl="0"/>
            <a:r>
              <a:rPr lang="es-ES_tradnl" i="1" dirty="0" smtClean="0"/>
              <a:t>Redimensionamiento</a:t>
            </a:r>
            <a:r>
              <a:rPr lang="es-ES_tradnl" dirty="0" smtClean="0"/>
              <a:t> de barrancos y ramblas aumentado su anchura en todos aquellos casos en que sea factible (R15).</a:t>
            </a:r>
            <a:endParaRPr lang="es-ES" dirty="0" smtClean="0"/>
          </a:p>
          <a:p>
            <a:pPr lvl="0"/>
            <a:r>
              <a:rPr lang="es-ES_tradnl" i="1" dirty="0" smtClean="0"/>
              <a:t>Remoción</a:t>
            </a:r>
            <a:r>
              <a:rPr lang="es-ES_tradnl" dirty="0" smtClean="0"/>
              <a:t> de parte del recubrimiento urbano impermeable («sellado del suelo») constituido por asfalto, cemento o pavimentos cerámicos y su reposición como suelo natural permeable (R16).</a:t>
            </a:r>
            <a:endParaRPr lang="es-ES" dirty="0" smtClean="0"/>
          </a:p>
          <a:p>
            <a:pPr lvl="0"/>
            <a:r>
              <a:rPr lang="es-ES_tradnl" i="1" dirty="0" smtClean="0"/>
              <a:t>Reemplazo</a:t>
            </a:r>
            <a:r>
              <a:rPr lang="es-ES_tradnl" dirty="0" smtClean="0"/>
              <a:t> de la pavimentación impermeable por pavimentos permeables en calles, plazas y áreas de esparcimiento a fin de poder filtrar el agua al suelo y subsuelo subyacentes (R17).</a:t>
            </a:r>
            <a:endParaRPr lang="es-ES" dirty="0" smtClean="0"/>
          </a:p>
          <a:p>
            <a:pPr lvl="0"/>
            <a:r>
              <a:rPr lang="es-ES_tradnl" i="1" dirty="0" smtClean="0"/>
              <a:t>Reconversión</a:t>
            </a:r>
            <a:r>
              <a:rPr lang="es-ES_tradnl" dirty="0" smtClean="0"/>
              <a:t> de parques urbanos y áreas recreativas en zonas de inundación controlada, a fin de disminuir la intensidad de las crecidas, favoreciéndose tanto la infiltración como la evaporación del agua recibida (R18).</a:t>
            </a:r>
            <a:endParaRPr lang="es-ES" dirty="0" smtClean="0"/>
          </a:p>
          <a:p>
            <a:pPr lvl="0"/>
            <a:r>
              <a:rPr lang="es-ES_tradnl" i="1" dirty="0" smtClean="0"/>
              <a:t>Renovación</a:t>
            </a:r>
            <a:r>
              <a:rPr lang="es-ES_tradnl" dirty="0" smtClean="0"/>
              <a:t> del alcantarillado a fin de aumentar su capacidad con ocasión de fuertes lluvias o eventos </a:t>
            </a:r>
            <a:r>
              <a:rPr lang="es-ES_tradnl" dirty="0" err="1" smtClean="0"/>
              <a:t>inundatorios</a:t>
            </a:r>
            <a:r>
              <a:rPr lang="es-ES_tradnl" dirty="0" smtClean="0"/>
              <a:t> (R19).</a:t>
            </a:r>
            <a:endParaRPr lang="es-ES" dirty="0" smtClean="0"/>
          </a:p>
          <a:p>
            <a:pPr lvl="0"/>
            <a:r>
              <a:rPr lang="es-ES_tradnl" i="1" dirty="0" smtClean="0"/>
              <a:t>Rediseño</a:t>
            </a:r>
            <a:r>
              <a:rPr lang="es-ES_tradnl" dirty="0" smtClean="0"/>
              <a:t> de las redes urbanas e industriales de evacuación de las aguas pluviales y fluviales, incluyendo tanques de tormenta, otros depósitos hídricos o pozos de infiltración al subsuelo (R20).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713562" y="5889202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167252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176"/>
          </a:xfrm>
        </p:spPr>
        <p:txBody>
          <a:bodyPr>
            <a:normAutofit/>
          </a:bodyPr>
          <a:lstStyle/>
          <a:p>
            <a:pPr algn="ctr"/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Las 30 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47312"/>
            <a:ext cx="10515600" cy="474188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s-ES_tradnl" sz="3200" i="1" dirty="0"/>
              <a:t>Restablecimiento</a:t>
            </a:r>
            <a:r>
              <a:rPr lang="es-ES_tradnl" sz="3200" dirty="0"/>
              <a:t> de la red de drenaje natural –incluso donde sea posible aprovechando tramos de </a:t>
            </a:r>
            <a:r>
              <a:rPr lang="es-ES_tradnl" sz="3200" i="1" dirty="0" err="1"/>
              <a:t>paleocauces</a:t>
            </a:r>
            <a:r>
              <a:rPr lang="es-ES_tradnl" sz="3200" i="1" dirty="0"/>
              <a:t>, </a:t>
            </a:r>
            <a:r>
              <a:rPr lang="es-ES_tradnl" sz="3200" dirty="0"/>
              <a:t>cauces de</a:t>
            </a:r>
            <a:r>
              <a:rPr lang="es-ES_tradnl" sz="3200" i="1" dirty="0"/>
              <a:t> </a:t>
            </a:r>
            <a:r>
              <a:rPr lang="es-ES_tradnl" sz="3200" dirty="0"/>
              <a:t>antiguos ríos fósiles- red hoy eliminada en áreas urbanas, periurbanas e industriales con el fin de que su restitución permita desaguar más fácilmente los caudales aportados por las avenidas (R21).</a:t>
            </a:r>
            <a:endParaRPr lang="es-ES" sz="3200" dirty="0"/>
          </a:p>
          <a:p>
            <a:pPr lvl="0"/>
            <a:r>
              <a:rPr lang="es-ES_tradnl" sz="3200" i="1" dirty="0"/>
              <a:t>Remodelación</a:t>
            </a:r>
            <a:r>
              <a:rPr lang="es-ES_tradnl" sz="3200" dirty="0"/>
              <a:t> de aquellas infraestructuras (autovías, carreteras, vías ferroviarias) que hacen de barrera a la evacuación de las aguas de inundación al provocar embalsamientos (R22).</a:t>
            </a:r>
            <a:endParaRPr lang="es-ES" sz="3200" dirty="0"/>
          </a:p>
          <a:p>
            <a:pPr lvl="0"/>
            <a:r>
              <a:rPr lang="es-ES_tradnl" sz="3200" i="1" dirty="0"/>
              <a:t>Rescisión</a:t>
            </a:r>
            <a:r>
              <a:rPr lang="es-ES_tradnl" sz="3200" dirty="0"/>
              <a:t> de los diferentes obstáculos </a:t>
            </a:r>
            <a:r>
              <a:rPr lang="es-ES_tradnl" sz="3200" dirty="0" err="1"/>
              <a:t>antropogénicos</a:t>
            </a:r>
            <a:r>
              <a:rPr lang="es-ES_tradnl" sz="3200" dirty="0"/>
              <a:t> que dificultan el vertido final en el mar de las aguas </a:t>
            </a:r>
            <a:r>
              <a:rPr lang="es-ES_tradnl" sz="3200" dirty="0" err="1"/>
              <a:t>inundatorias</a:t>
            </a:r>
            <a:r>
              <a:rPr lang="es-ES_tradnl" sz="3200" dirty="0"/>
              <a:t> (R23).</a:t>
            </a:r>
            <a:endParaRPr lang="es-ES" sz="3200" dirty="0"/>
          </a:p>
          <a:p>
            <a:pPr lvl="0"/>
            <a:r>
              <a:rPr lang="es-ES_tradnl" sz="3200" i="1" dirty="0"/>
              <a:t>Relocalización</a:t>
            </a:r>
            <a:r>
              <a:rPr lang="es-ES_tradnl" sz="3200" dirty="0"/>
              <a:t> de aquellas infraestructuras de transporte que no sea factible remodelar y que tengan un notable </a:t>
            </a:r>
            <a:r>
              <a:rPr lang="es-ES_tradnl" sz="3200" i="1" dirty="0"/>
              <a:t>efecto barrera</a:t>
            </a:r>
            <a:r>
              <a:rPr lang="es-ES_tradnl" sz="3200" dirty="0"/>
              <a:t> sobre la salida espontánea de las aguas de inundación (R24).</a:t>
            </a:r>
            <a:endParaRPr lang="es-ES" sz="3200" dirty="0"/>
          </a:p>
          <a:p>
            <a:pPr lvl="0"/>
            <a:r>
              <a:rPr lang="es-ES_tradnl" sz="3200" i="1" dirty="0"/>
              <a:t>Reubicación</a:t>
            </a:r>
            <a:r>
              <a:rPr lang="es-ES_tradnl" sz="3200" dirty="0"/>
              <a:t> de los emplazamientos de servicios públicos imprescindibles en eventos </a:t>
            </a:r>
            <a:r>
              <a:rPr lang="es-ES_tradnl" sz="3200" dirty="0" err="1"/>
              <a:t>inundatorios</a:t>
            </a:r>
            <a:r>
              <a:rPr lang="es-ES_tradnl" sz="3200" dirty="0"/>
              <a:t> (emergencias, bomberos, policía, centros sanitarios, dependencias municipales, etc.) a fin de evitar su pronta inutilización por las aguas desbordadas (R25).</a:t>
            </a:r>
            <a:endParaRPr lang="es-ES" sz="3200" dirty="0"/>
          </a:p>
          <a:p>
            <a:pPr lvl="0"/>
            <a:r>
              <a:rPr lang="es-ES_tradnl" sz="3200" i="1" dirty="0"/>
              <a:t>Readaptación</a:t>
            </a:r>
            <a:r>
              <a:rPr lang="es-ES_tradnl" sz="3200" dirty="0"/>
              <a:t> arquitectónica de las edificaciones (residenciales o no) existentes en la actualidad en áreas de alta o muy alta </a:t>
            </a:r>
            <a:r>
              <a:rPr lang="es-ES_tradnl" sz="3200" dirty="0" err="1"/>
              <a:t>inundabilidad</a:t>
            </a:r>
            <a:r>
              <a:rPr lang="es-ES_tradnl" sz="3200" dirty="0"/>
              <a:t> (R26).</a:t>
            </a:r>
            <a:endParaRPr lang="es-ES" sz="3200" dirty="0"/>
          </a:p>
          <a:p>
            <a:pPr lvl="0"/>
            <a:r>
              <a:rPr lang="es-ES_tradnl" sz="3200" i="1" dirty="0"/>
              <a:t>Reestructuración</a:t>
            </a:r>
            <a:r>
              <a:rPr lang="es-ES_tradnl" sz="3200" dirty="0"/>
              <a:t> del conjunto de actividades económicas (agrarias, industriales y terciarias) actualmente desarrolladas en las áreas de muy alta, alta y media </a:t>
            </a:r>
            <a:r>
              <a:rPr lang="es-ES_tradnl" sz="3200" dirty="0" err="1"/>
              <a:t>inundabilidad</a:t>
            </a:r>
            <a:r>
              <a:rPr lang="es-ES_tradnl" sz="3200" dirty="0"/>
              <a:t> (R27).</a:t>
            </a:r>
            <a:endParaRPr lang="es-ES" sz="3200" dirty="0"/>
          </a:p>
          <a:p>
            <a:pPr lvl="0"/>
            <a:r>
              <a:rPr lang="es-ES_tradnl" sz="3200" i="1" dirty="0"/>
              <a:t>Reajuste</a:t>
            </a:r>
            <a:r>
              <a:rPr lang="es-ES_tradnl" sz="3200" dirty="0"/>
              <a:t> del transporte y de la movilidad en general, reduciendo el actual parque de vehículos privados, aumentando de manera concluyente el papel del transporte colectivo en la motorización, y reduciendo esta mediante la promoción de servicios de cercanía, renuentes a la necesidad de tráfico motorizado (R28).</a:t>
            </a:r>
            <a:endParaRPr lang="es-ES" sz="3200" dirty="0"/>
          </a:p>
          <a:p>
            <a:pPr lvl="0"/>
            <a:r>
              <a:rPr lang="es-ES_tradnl" sz="3200" i="1" dirty="0"/>
              <a:t>Replanteamiento</a:t>
            </a:r>
            <a:r>
              <a:rPr lang="es-ES_tradnl" sz="3200" dirty="0"/>
              <a:t> urbanístico de la ocupación actual del suelo y de la prevista según la normativa hoy vigente en todas las áreas inundables, o sea, aquellas de muy alta, alta, media y baja </a:t>
            </a:r>
            <a:r>
              <a:rPr lang="es-ES_tradnl" sz="3200" dirty="0" err="1"/>
              <a:t>inundabilidad</a:t>
            </a:r>
            <a:r>
              <a:rPr lang="es-ES_tradnl" sz="3200" dirty="0"/>
              <a:t> (R29).</a:t>
            </a:r>
            <a:endParaRPr lang="es-ES" sz="3200" dirty="0"/>
          </a:p>
          <a:p>
            <a:pPr lvl="0"/>
            <a:r>
              <a:rPr lang="es-ES_tradnl" sz="3200" i="1" dirty="0"/>
              <a:t>Realojo</a:t>
            </a:r>
            <a:r>
              <a:rPr lang="es-ES_tradnl" sz="3200" dirty="0"/>
              <a:t> de la población asentada residencialmente en las áreas de muy alta y alta </a:t>
            </a:r>
            <a:r>
              <a:rPr lang="es-ES_tradnl" sz="3200" dirty="0" err="1"/>
              <a:t>inundabilidad</a:t>
            </a:r>
            <a:r>
              <a:rPr lang="es-ES_tradnl" sz="3200" dirty="0"/>
              <a:t> como las adyacentes a ríos, ramblas y barrancos frecuente o muy frecuentemente desbordados (R30).</a:t>
            </a:r>
            <a:endParaRPr lang="es-ES" sz="3200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713562" y="5889202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31140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22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Volviendo al </a:t>
            </a:r>
            <a:r>
              <a:rPr lang="es-ES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principio, las 30 </a:t>
            </a:r>
            <a:r>
              <a:rPr lang="es-ES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 del Plan </a:t>
            </a:r>
            <a:r>
              <a:rPr lang="es-ES" sz="2800" b="1" smtClean="0">
                <a:latin typeface="Arial" panose="020B0604020202020204" pitchFamily="34" charset="0"/>
                <a:ea typeface="Times New Roman" panose="02020603050405020304" pitchFamily="18" charset="0"/>
              </a:rPr>
              <a:t>de Regeneración</a:t>
            </a:r>
            <a:endParaRPr lang="es-ES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31379"/>
          </a:xfrm>
        </p:spPr>
        <p:txBody>
          <a:bodyPr/>
          <a:lstStyle/>
          <a:p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Sirven </a:t>
            </a: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</a:rPr>
              <a:t>para el </a:t>
            </a:r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futuro, aportando </a:t>
            </a:r>
            <a:r>
              <a:rPr lang="es-ES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resiliencia</a:t>
            </a:r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y seguridad</a:t>
            </a:r>
          </a:p>
          <a:p>
            <a:endParaRPr lang="es-ES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Cumplen con el Reglamento de Restauración de la Naturaleza</a:t>
            </a:r>
          </a:p>
          <a:p>
            <a:endParaRPr lang="es-ES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s-ES" b="1">
                <a:latin typeface="Arial" panose="020B0604020202020204" pitchFamily="34" charset="0"/>
                <a:ea typeface="Times New Roman" panose="02020603050405020304" pitchFamily="18" charset="0"/>
              </a:rPr>
              <a:t>Económicamente </a:t>
            </a:r>
            <a:r>
              <a:rPr lang="es-ES" b="1" smtClean="0">
                <a:latin typeface="Arial" panose="020B0604020202020204" pitchFamily="34" charset="0"/>
                <a:ea typeface="Times New Roman" panose="02020603050405020304" pitchFamily="18" charset="0"/>
              </a:rPr>
              <a:t>son </a:t>
            </a: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</a:rPr>
              <a:t>lo menos gravosas posibles</a:t>
            </a:r>
            <a:b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endParaRPr lang="es-ES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756089" y="5946343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21282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90C412-2242-5251-69DA-82EC07AA4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1706"/>
            <a:ext cx="9144000" cy="4986068"/>
          </a:xfrm>
        </p:spPr>
        <p:txBody>
          <a:bodyPr>
            <a:normAutofit fontScale="90000"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Premisas </a:t>
            </a: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de </a:t>
            </a: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partida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1.    Análisis de las causas, realización de un diagnóstico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2.    Propuesta de medidas que: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- Sirvan para el futuro       </a:t>
            </a:r>
            <a:r>
              <a:rPr lang="es-ES" sz="24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Resilientes</a:t>
            </a: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SEGURIDAD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- Cumplan con el Reglamento de Restauración de la      Naturaleza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- Económicamente sean lo menos gravosas posibles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3. Proposición de 30 medidas de gestión</a:t>
            </a:r>
            <a:br>
              <a:rPr lang="es-E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s-ES" sz="24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24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24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B3A24F-5959-6063-7560-E01CF787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0747" y="5124002"/>
            <a:ext cx="4956802" cy="1311522"/>
          </a:xfrm>
        </p:spPr>
        <p:txBody>
          <a:bodyPr>
            <a:normAutofit fontScale="85000" lnSpcReduction="20000"/>
          </a:bodyPr>
          <a:lstStyle/>
          <a:p>
            <a:endParaRPr lang="es-ES" dirty="0"/>
          </a:p>
          <a:p>
            <a:endParaRPr lang="es-ES" dirty="0"/>
          </a:p>
          <a:p>
            <a:pPr algn="r"/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s-ES" dirty="0"/>
          </a:p>
          <a:p>
            <a:pPr algn="r"/>
            <a:endParaRPr lang="es-ES" dirty="0"/>
          </a:p>
          <a:p>
            <a:pPr algn="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81" y="5675433"/>
            <a:ext cx="1538435" cy="760090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5167223" y="2846718"/>
            <a:ext cx="465826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7217434" y="2855346"/>
            <a:ext cx="457199" cy="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91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969"/>
          </a:xfrm>
        </p:spPr>
        <p:txBody>
          <a:bodyPr>
            <a:normAutofit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Las catástrofes medioambientales lo son en relación a las sociedades humanas</a:t>
            </a:r>
            <a:endParaRPr lang="es-ES" sz="32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33" y="5722822"/>
            <a:ext cx="1763841" cy="65217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687684" y="572282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  <p:graphicFrame>
        <p:nvGraphicFramePr>
          <p:cNvPr id="6" name="Marcador de contenid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597986"/>
              </p:ext>
            </p:extLst>
          </p:nvPr>
        </p:nvGraphicFramePr>
        <p:xfrm>
          <a:off x="2156745" y="1690688"/>
          <a:ext cx="7142532" cy="328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62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0A4C68-F2F3-ECC3-215B-1018799A0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781"/>
            <a:ext cx="9144000" cy="1147313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Precipitaciones en la historia reciente de la Comunidad Valenciana (l/m</a:t>
            </a:r>
            <a:r>
              <a:rPr lang="es-ES" sz="3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/24 horas)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98FBF61-C44D-7E75-6988-14044321C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799" y="4960189"/>
            <a:ext cx="2803585" cy="929013"/>
          </a:xfrm>
        </p:spPr>
        <p:txBody>
          <a:bodyPr>
            <a:normAutofit/>
          </a:bodyPr>
          <a:lstStyle/>
          <a:p>
            <a:pPr algn="just"/>
            <a:endParaRPr lang="es-ES" dirty="0"/>
          </a:p>
        </p:txBody>
      </p:sp>
      <p:pic>
        <p:nvPicPr>
          <p:cNvPr id="8" name="Marcador de conteni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5584166" y="5889202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65793"/>
              </p:ext>
            </p:extLst>
          </p:nvPr>
        </p:nvGraphicFramePr>
        <p:xfrm>
          <a:off x="2234241" y="1414732"/>
          <a:ext cx="7182929" cy="400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40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0A4C68-F2F3-ECC3-215B-1018799A0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781"/>
            <a:ext cx="9144000" cy="1147313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Caudales producidos en la historia reciente de la Comunidad Valenciana (m</a:t>
            </a:r>
            <a:r>
              <a:rPr lang="es-ES" sz="3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/s)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98FBF61-C44D-7E75-6988-14044321C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799" y="4960189"/>
            <a:ext cx="2803585" cy="929013"/>
          </a:xfrm>
        </p:spPr>
        <p:txBody>
          <a:bodyPr>
            <a:normAutofit/>
          </a:bodyPr>
          <a:lstStyle/>
          <a:p>
            <a:pPr algn="just"/>
            <a:endParaRPr lang="es-ES" dirty="0"/>
          </a:p>
        </p:txBody>
      </p:sp>
      <p:pic>
        <p:nvPicPr>
          <p:cNvPr id="8" name="Marcador de conteni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5584166" y="5889202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29453"/>
              </p:ext>
            </p:extLst>
          </p:nvPr>
        </p:nvGraphicFramePr>
        <p:xfrm>
          <a:off x="1414732" y="1337094"/>
          <a:ext cx="8039819" cy="4188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739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0A4C68-F2F3-ECC3-215B-1018799A0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782"/>
            <a:ext cx="9144000" cy="862642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Cuencas hidrográficas(km</a:t>
            </a:r>
            <a:r>
              <a:rPr lang="es-ES" sz="3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98FBF61-C44D-7E75-6988-14044321C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799" y="4960189"/>
            <a:ext cx="2803585" cy="929013"/>
          </a:xfrm>
        </p:spPr>
        <p:txBody>
          <a:bodyPr>
            <a:normAutofit/>
          </a:bodyPr>
          <a:lstStyle/>
          <a:p>
            <a:pPr algn="just"/>
            <a:endParaRPr lang="es-ES" dirty="0"/>
          </a:p>
        </p:txBody>
      </p:sp>
      <p:pic>
        <p:nvPicPr>
          <p:cNvPr id="8" name="Marcador de conteni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5584166" y="5889202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528679"/>
              </p:ext>
            </p:extLst>
          </p:nvPr>
        </p:nvGraphicFramePr>
        <p:xfrm>
          <a:off x="1949570" y="1311215"/>
          <a:ext cx="735833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39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3734FA-37B8-2CD2-F80F-8EE0D9D8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Particularidades de la rambla del Poyo</a:t>
            </a:r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99958" cy="389368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Acusado desnivel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Litología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Desconexión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Drenaje de múltiples barrancos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852358" cy="3893688"/>
          </a:xfrm>
        </p:spPr>
        <p:txBody>
          <a:bodyPr/>
          <a:lstStyle/>
          <a:p>
            <a:r>
              <a:rPr lang="es-ES" dirty="0" smtClean="0"/>
              <a:t>1000 metros a cota 0, cuando desagua en la Albufera.</a:t>
            </a:r>
          </a:p>
          <a:p>
            <a:r>
              <a:rPr lang="es-ES" dirty="0" smtClean="0"/>
              <a:t>Impermeable o poco permeable: arcillas y margas</a:t>
            </a:r>
          </a:p>
          <a:p>
            <a:r>
              <a:rPr lang="es-ES" dirty="0" smtClean="0"/>
              <a:t>Efecto derivado de carecer habitualmente de agua</a:t>
            </a:r>
          </a:p>
          <a:p>
            <a:r>
              <a:rPr lang="es-ES" dirty="0" smtClean="0"/>
              <a:t>Grande, Hondo, Canaleja, Gallego o </a:t>
            </a:r>
            <a:r>
              <a:rPr lang="es-ES" dirty="0" err="1" smtClean="0"/>
              <a:t>l’Horteta</a:t>
            </a:r>
            <a:endParaRPr lang="es-ES" dirty="0"/>
          </a:p>
        </p:txBody>
      </p:sp>
      <p:pic>
        <p:nvPicPr>
          <p:cNvPr id="13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756694" y="5889201"/>
            <a:ext cx="6139131" cy="57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11109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4F7A15-7E42-9EA7-C90A-B4CD4CA38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Pero…. ¿qué es una cuenca </a:t>
            </a:r>
            <a:r>
              <a:rPr lang="es-E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hidrográfica</a:t>
            </a: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 smtClean="0"/>
              <a:t>“Además de ser una unidad </a:t>
            </a:r>
            <a:r>
              <a:rPr lang="es-ES" b="1" i="1" dirty="0" smtClean="0"/>
              <a:t>hidrológica</a:t>
            </a:r>
            <a:r>
              <a:rPr lang="es-ES" b="1" dirty="0" smtClean="0"/>
              <a:t>, es una unidad </a:t>
            </a:r>
            <a:r>
              <a:rPr lang="es-ES" b="1" i="1" dirty="0" smtClean="0"/>
              <a:t>ecológica”. Ramón </a:t>
            </a:r>
            <a:r>
              <a:rPr lang="es-ES" b="1" i="1" dirty="0" err="1" smtClean="0"/>
              <a:t>Margalef</a:t>
            </a:r>
            <a:r>
              <a:rPr lang="es-ES" b="1" i="1" dirty="0" smtClean="0"/>
              <a:t>.</a:t>
            </a:r>
            <a:endParaRPr lang="es-ES" b="1" i="1" dirty="0"/>
          </a:p>
        </p:txBody>
      </p:sp>
      <p:pic>
        <p:nvPicPr>
          <p:cNvPr id="1026" name="Picture 2" descr="El legado ecologista de Ramón Margale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53469"/>
            <a:ext cx="5181600" cy="290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Marcador de conteni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5946476" y="5926080"/>
            <a:ext cx="57940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384398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3D9DA6-D6B6-C03B-6AAC-86DD4B7A5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56" y="286659"/>
            <a:ext cx="10515600" cy="1740549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Ante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el la degradación de las partes altas de la cuencas y la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asfaltización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de las partes bajas, 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cambio climático lo extrema todo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4C1FFC2-A80C-865F-DED6-C35CE89FA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2098"/>
            <a:ext cx="10515600" cy="366622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Tres informes antes de la DANA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Comisión Europa, alertando sobre la pérdida de suelo fértil por erosión hídrica, en más de 1000 millones de toneladas anuales.</a:t>
            </a:r>
          </a:p>
          <a:p>
            <a:pPr algn="just">
              <a:spcBef>
                <a:spcPts val="0"/>
              </a:spcBef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PNUMA, anunciando un incremento de 1% emisiones de gases de efecto invernadero en 2022.</a:t>
            </a:r>
          </a:p>
          <a:p>
            <a:pPr algn="just">
              <a:spcBef>
                <a:spcPts val="0"/>
              </a:spcBef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Organización Meteorológica Mundial, en 2023 el CO</a:t>
            </a:r>
            <a:r>
              <a:rPr lang="es-E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había llegado a 420 ppm, más de un 50% que en épocas preindustriales. Y el CH</a:t>
            </a:r>
            <a:r>
              <a:rPr lang="es-E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en más de un 150%.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1" y="5889202"/>
            <a:ext cx="2057139" cy="76061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670431" y="5992510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5 de junio de 2025</a:t>
            </a:r>
          </a:p>
          <a:p>
            <a:pPr algn="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Día Mundial del Medio Ambiente</a:t>
            </a:r>
          </a:p>
        </p:txBody>
      </p:sp>
    </p:spTree>
    <p:extLst>
      <p:ext uri="{BB962C8B-B14F-4D97-AF65-F5344CB8AC3E}">
        <p14:creationId xmlns:p14="http://schemas.microsoft.com/office/powerpoint/2010/main" val="25370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1520</Words>
  <Application>Microsoft Office PowerPoint</Application>
  <PresentationFormat>Panorámica</PresentationFormat>
  <Paragraphs>137</Paragraphs>
  <Slides>15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de Office</vt:lpstr>
      <vt:lpstr>29 de octubre de 2024: De la catástrofe medioambiental a la regeneración territorial    Bases para un Plan de Regeneración   Informe del Colegio Oficial de Biólogos de la Comunidad Valenciana</vt:lpstr>
      <vt:lpstr>   Premisas de partida   1.    Análisis de las causas, realización de un diagnóstico 2.    Propuesta de medidas que:         - Sirvan para el futuro       Resilientes       SEGURIDAD         - Cumplan con el Reglamento de Restauración de la      Naturaleza         - Económicamente sean lo menos gravosas posibles 3. Proposición de 30 medidas de gestión    </vt:lpstr>
      <vt:lpstr>Las catástrofes medioambientales lo son en relación a las sociedades humanas</vt:lpstr>
      <vt:lpstr>Precipitaciones en la historia reciente de la Comunidad Valenciana (l/m2/24 horas)</vt:lpstr>
      <vt:lpstr>Caudales producidos en la historia reciente de la Comunidad Valenciana (m3/s)</vt:lpstr>
      <vt:lpstr>Cuencas hidrográficas(km2)</vt:lpstr>
      <vt:lpstr>Particularidades de la rambla del Poyo</vt:lpstr>
      <vt:lpstr>Pero…. ¿qué es una cuenca hidrográfica?</vt:lpstr>
      <vt:lpstr>Ante el la degradación de las partes altas de la cuencas y la asfaltización de las partes bajas, el cambio climático lo extrema todo</vt:lpstr>
      <vt:lpstr>La Regeneración como propuesta-marco</vt:lpstr>
      <vt:lpstr>El Plan de Regeneración: las 30 R</vt:lpstr>
      <vt:lpstr>Las 30 R</vt:lpstr>
      <vt:lpstr>Las 30 R</vt:lpstr>
      <vt:lpstr>Las 30 R</vt:lpstr>
      <vt:lpstr>Volviendo al principio, las 30 R del Plan de Regeneración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ser un restaurante más Sostenible y Sustentable   5 y 6 de mayo de 2025 CdT Dénia   María Diago</dc:title>
  <dc:creator>Maria Diago Giraldos</dc:creator>
  <cp:lastModifiedBy>Maria</cp:lastModifiedBy>
  <cp:revision>56</cp:revision>
  <dcterms:created xsi:type="dcterms:W3CDTF">2025-05-03T10:47:42Z</dcterms:created>
  <dcterms:modified xsi:type="dcterms:W3CDTF">2025-07-14T08:05:35Z</dcterms:modified>
</cp:coreProperties>
</file>